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56" r:id="rId2"/>
    <p:sldId id="257" r:id="rId3"/>
    <p:sldId id="267" r:id="rId4"/>
    <p:sldId id="261" r:id="rId5"/>
    <p:sldId id="270" r:id="rId6"/>
    <p:sldId id="260" r:id="rId7"/>
    <p:sldId id="276" r:id="rId8"/>
    <p:sldId id="263" r:id="rId9"/>
    <p:sldId id="278" r:id="rId10"/>
    <p:sldId id="275" r:id="rId11"/>
    <p:sldId id="280" r:id="rId12"/>
    <p:sldId id="274" r:id="rId13"/>
    <p:sldId id="268" r:id="rId14"/>
    <p:sldId id="273" r:id="rId15"/>
    <p:sldId id="269" r:id="rId16"/>
    <p:sldId id="26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E0CC9A-D6B4-4FC4-8FF8-38F8345B7ADB}" v="42" dt="2025-08-01T11:56:54.5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4660"/>
  </p:normalViewPr>
  <p:slideViewPr>
    <p:cSldViewPr snapToGrid="0">
      <p:cViewPr varScale="1">
        <p:scale>
          <a:sx n="86" d="100"/>
          <a:sy n="86" d="100"/>
        </p:scale>
        <p:origin x="54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388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623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334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0765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41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380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79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528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816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17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9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163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4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733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721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009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936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50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nykk.sze.hu/magyar-es-nemzetkozi-kulturak-osztaly" TargetMode="Externa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acebook.com/groups/hungarianmentoringsze" TargetMode="Externa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nykk.sze.hu/magyar-filmklub-1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nykk.sze.hu/magyar-klub-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71A57-2F07-4B32-8810-11C66D18F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500" y="3909806"/>
            <a:ext cx="9410700" cy="1345888"/>
          </a:xfrm>
        </p:spPr>
        <p:txBody>
          <a:bodyPr>
            <a:normAutofit/>
          </a:bodyPr>
          <a:lstStyle/>
          <a:p>
            <a:r>
              <a:rPr lang="en-US" sz="4400" dirty="0"/>
              <a:t>Hungarian Language &amp; Culture</a:t>
            </a:r>
            <a:endParaRPr lang="en-CA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1C3CC7-B81C-4AD8-91DF-54B69383A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5237163"/>
            <a:ext cx="8689976" cy="744537"/>
          </a:xfrm>
        </p:spPr>
        <p:txBody>
          <a:bodyPr>
            <a:normAutofit/>
          </a:bodyPr>
          <a:lstStyle/>
          <a:p>
            <a:r>
              <a:rPr lang="en-US" b="1" dirty="0"/>
              <a:t>Fall 202</a:t>
            </a:r>
            <a:r>
              <a:rPr lang="hu-HU" b="1" dirty="0"/>
              <a:t>5</a:t>
            </a:r>
            <a:endParaRPr lang="en-US" b="1" dirty="0"/>
          </a:p>
          <a:p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8DEC6E-4D00-4E2F-B3B8-FA86AE203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163" y="1188362"/>
            <a:ext cx="6035675" cy="2017063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98197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bg2">
                <a:shade val="92000"/>
                <a:satMod val="140000"/>
                <a:lumMod val="11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A0F0AC6-A89F-416B-9FA4-48E664065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1AA009-40AD-4098-8AE7-680CA35C6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64672EB-02A8-48AB-BCFB-00B78DBA6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55A803-13A1-44E9-ACA9-889A5CC39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98" y="0"/>
            <a:ext cx="12192000" cy="685800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C82C52F-0333-430E-AF00-FA48A518A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286708"/>
          </a:xfrm>
          <a:prstGeom prst="rect">
            <a:avLst/>
          </a:prstGeom>
          <a:ln>
            <a:noFill/>
          </a:ln>
          <a:effectLst>
            <a:outerShdw blurRad="889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9CCFFE-A385-4D35-8504-960F050EF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69"/>
          <a:stretch/>
        </p:blipFill>
        <p:spPr>
          <a:xfrm>
            <a:off x="0" y="0"/>
            <a:ext cx="12192000" cy="1627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D41804-3572-46FD-8124-D3079B642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1" t="72447" r="32841"/>
          <a:stretch/>
        </p:blipFill>
        <p:spPr>
          <a:xfrm>
            <a:off x="6526134" y="3384053"/>
            <a:ext cx="2305206" cy="1889621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316A1D8-3445-4B94-B595-2285C05E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9" t="72447" r="62822"/>
          <a:stretch/>
        </p:blipFill>
        <p:spPr>
          <a:xfrm>
            <a:off x="5443064" y="3371019"/>
            <a:ext cx="1451918" cy="1889621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A7483C-C90B-453F-AB53-60D8FDE6D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5" t="47340"/>
          <a:stretch/>
        </p:blipFill>
        <p:spPr>
          <a:xfrm>
            <a:off x="8965579" y="1675248"/>
            <a:ext cx="3237619" cy="3611460"/>
          </a:xfrm>
          <a:custGeom>
            <a:avLst/>
            <a:gdLst>
              <a:gd name="connsiteX0" fmla="*/ 2237500 w 3237619"/>
              <a:gd name="connsiteY0" fmla="*/ 2921316 h 3611460"/>
              <a:gd name="connsiteX1" fmla="*/ 2237500 w 3237619"/>
              <a:gd name="connsiteY1" fmla="*/ 3598426 h 3611460"/>
              <a:gd name="connsiteX2" fmla="*/ 2563236 w 3237619"/>
              <a:gd name="connsiteY2" fmla="*/ 3598426 h 3611460"/>
              <a:gd name="connsiteX3" fmla="*/ 2563236 w 3237619"/>
              <a:gd name="connsiteY3" fmla="*/ 2921316 h 3611460"/>
              <a:gd name="connsiteX4" fmla="*/ 0 w 3237619"/>
              <a:gd name="connsiteY4" fmla="*/ 0 h 3611460"/>
              <a:gd name="connsiteX5" fmla="*/ 3237619 w 3237619"/>
              <a:gd name="connsiteY5" fmla="*/ 0 h 3611460"/>
              <a:gd name="connsiteX6" fmla="*/ 3237619 w 3237619"/>
              <a:gd name="connsiteY6" fmla="*/ 3611460 h 3611460"/>
              <a:gd name="connsiteX7" fmla="*/ 557562 w 3237619"/>
              <a:gd name="connsiteY7" fmla="*/ 3611460 h 3611460"/>
              <a:gd name="connsiteX8" fmla="*/ 557562 w 3237619"/>
              <a:gd name="connsiteY8" fmla="*/ 2822752 h 3611460"/>
              <a:gd name="connsiteX9" fmla="*/ 0 w 3237619"/>
              <a:gd name="connsiteY9" fmla="*/ 2822752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7619" h="3611460">
                <a:moveTo>
                  <a:pt x="2237500" y="2921316"/>
                </a:moveTo>
                <a:lnTo>
                  <a:pt x="2237500" y="3598426"/>
                </a:lnTo>
                <a:lnTo>
                  <a:pt x="2563236" y="3598426"/>
                </a:lnTo>
                <a:lnTo>
                  <a:pt x="2563236" y="2921316"/>
                </a:lnTo>
                <a:close/>
                <a:moveTo>
                  <a:pt x="0" y="0"/>
                </a:moveTo>
                <a:lnTo>
                  <a:pt x="3237619" y="0"/>
                </a:lnTo>
                <a:lnTo>
                  <a:pt x="3237619" y="3611460"/>
                </a:lnTo>
                <a:lnTo>
                  <a:pt x="557562" y="3611460"/>
                </a:lnTo>
                <a:lnTo>
                  <a:pt x="557562" y="2822752"/>
                </a:lnTo>
                <a:lnTo>
                  <a:pt x="0" y="28227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06737E-7087-F755-3AD3-8FDAE0FA1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9488" y="1571292"/>
            <a:ext cx="8689976" cy="12903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dirty="0"/>
              <a:t>Extra-curricular</a:t>
            </a:r>
            <a:r>
              <a:rPr lang="en-US" dirty="0"/>
              <a:t> activities</a:t>
            </a:r>
          </a:p>
        </p:txBody>
      </p:sp>
    </p:spTree>
    <p:extLst>
      <p:ext uri="{BB962C8B-B14F-4D97-AF65-F5344CB8AC3E}">
        <p14:creationId xmlns:p14="http://schemas.microsoft.com/office/powerpoint/2010/main" val="16608331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CF704-8264-DBC9-EE2C-154BE3262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418186"/>
            <a:ext cx="10364452" cy="1056997"/>
          </a:xfrm>
        </p:spPr>
        <p:txBody>
          <a:bodyPr/>
          <a:lstStyle/>
          <a:p>
            <a:r>
              <a:rPr lang="en-US" dirty="0"/>
              <a:t>Extra-curricular activities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9FFFB-94A9-7DF4-EA68-A17E8897D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0278" y="1762334"/>
            <a:ext cx="3298976" cy="576262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Hungarian club</a:t>
            </a: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7F23FF-2ABF-149F-0A0D-182BF837FE97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061BF8-B826-8E91-5944-1A353E3B7B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38488" y="1808429"/>
            <a:ext cx="3385270" cy="576262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Hungarian Language mentoring club</a:t>
            </a: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4EEF67-4469-8868-D97B-B996FC78719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8CB49E-D3AC-6A55-B099-5547D06F52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32992" y="1740837"/>
            <a:ext cx="3304928" cy="576262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Hungarian film club</a:t>
            </a: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DA9A8A-1E05-BF99-953C-C856328342AF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2" name="Picture 11" descr="A silhouette of a person speaking into a speech bubble&#10;&#10;AI-generated content may be incorrect.">
            <a:extLst>
              <a:ext uri="{FF2B5EF4-FFF2-40B4-BE49-F238E27FC236}">
                <a16:creationId xmlns:a16="http://schemas.microsoft.com/office/drawing/2014/main" id="{5C67BC15-5D9E-7D78-1C19-D0C31B14E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367" y="2338596"/>
            <a:ext cx="3574902" cy="3452604"/>
          </a:xfrm>
          <a:prstGeom prst="rect">
            <a:avLst/>
          </a:prstGeom>
        </p:spPr>
      </p:pic>
      <p:pic>
        <p:nvPicPr>
          <p:cNvPr id="18" name="Picture 17" descr="A poster for a trivia&#10;&#10;AI-generated content may be incorrect.">
            <a:extLst>
              <a:ext uri="{FF2B5EF4-FFF2-40B4-BE49-F238E27FC236}">
                <a16:creationId xmlns:a16="http://schemas.microsoft.com/office/drawing/2014/main" id="{F03B6941-0B1C-D40F-1227-793CBD8FF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7" y="2338596"/>
            <a:ext cx="3400336" cy="3452604"/>
          </a:xfrm>
          <a:prstGeom prst="rect">
            <a:avLst/>
          </a:prstGeom>
        </p:spPr>
      </p:pic>
      <p:pic>
        <p:nvPicPr>
          <p:cNvPr id="20" name="Picture 19" descr="A movie night invitation with popcorn and movie reel&#10;&#10;AI-generated content may be incorrect.">
            <a:extLst>
              <a:ext uri="{FF2B5EF4-FFF2-40B4-BE49-F238E27FC236}">
                <a16:creationId xmlns:a16="http://schemas.microsoft.com/office/drawing/2014/main" id="{8A2005A2-344F-6AF9-EDC0-9680A1459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2508" y="2317099"/>
            <a:ext cx="3305718" cy="34741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665699-3A9B-BB03-8A1C-0FA5F3FD060D}"/>
              </a:ext>
            </a:extLst>
          </p:cNvPr>
          <p:cNvSpPr txBox="1"/>
          <p:nvPr/>
        </p:nvSpPr>
        <p:spPr>
          <a:xfrm>
            <a:off x="830278" y="5978149"/>
            <a:ext cx="10799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Further details here: </a:t>
            </a:r>
            <a:r>
              <a:rPr lang="en-US" sz="24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https://nykk.sze.hu/magyar-es-nemzetkozi-kulturak-osztaly</a:t>
            </a:r>
            <a:endParaRPr lang="en-CA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465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FBC03EB-862D-4D76-86C8-D46EA6870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BF5AF27D-8968-4026-A0D7-F3C1095D8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oup of buildings with a statue in the background&#10;&#10;Description automatically generated">
            <a:extLst>
              <a:ext uri="{FF2B5EF4-FFF2-40B4-BE49-F238E27FC236}">
                <a16:creationId xmlns:a16="http://schemas.microsoft.com/office/drawing/2014/main" id="{0E61EC84-8045-3A29-1983-3A5403BC4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549" y="618517"/>
            <a:ext cx="3623422" cy="5596019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1C00582-EE13-4000-838D-ABBF1D2B4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FD3DE-EDF9-1908-F9B8-F6C153B5D12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07280" y="1930400"/>
            <a:ext cx="6979920" cy="428413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b="1" dirty="0"/>
              <a:t>Hungarian club: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Fall term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Sightseeing tours in </a:t>
            </a:r>
            <a:r>
              <a:rPr lang="en-US" dirty="0" err="1"/>
              <a:t>gy</a:t>
            </a:r>
            <a:r>
              <a:rPr lang="hu-HU" dirty="0"/>
              <a:t>őr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club events on Hungarian culture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Spring term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trips &amp; hikes</a:t>
            </a:r>
          </a:p>
          <a:p>
            <a:pPr marL="0" indent="0">
              <a:buNone/>
            </a:pPr>
            <a:r>
              <a:rPr lang="en-US" b="1" dirty="0"/>
              <a:t>Hungarian language Mentoring club:</a:t>
            </a:r>
          </a:p>
          <a:p>
            <a:pPr lvl="1"/>
            <a:r>
              <a:rPr lang="en-US" dirty="0"/>
              <a:t>in-person club activities &amp; fun language games</a:t>
            </a:r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C3ADA5-FE0E-7C37-25D5-AB41AFB64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520" y="618517"/>
            <a:ext cx="5855416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Cultural &amp; social events</a:t>
            </a:r>
          </a:p>
        </p:txBody>
      </p:sp>
    </p:spTree>
    <p:extLst>
      <p:ext uri="{BB962C8B-B14F-4D97-AF65-F5344CB8AC3E}">
        <p14:creationId xmlns:p14="http://schemas.microsoft.com/office/powerpoint/2010/main" val="4225413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8DF06D71-0386-FD11-0805-0B71FD9B0D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90" r="4813"/>
          <a:stretch/>
        </p:blipFill>
        <p:spPr>
          <a:xfrm>
            <a:off x="1" y="10"/>
            <a:ext cx="3700129" cy="3428987"/>
          </a:xfrm>
          <a:prstGeom prst="rect">
            <a:avLst/>
          </a:prstGeom>
        </p:spPr>
      </p:pic>
      <p:pic>
        <p:nvPicPr>
          <p:cNvPr id="9" name="Picture 8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A18716C4-B1E9-651C-A5F6-7A87A839D9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04" r="12296" b="3"/>
          <a:stretch/>
        </p:blipFill>
        <p:spPr>
          <a:xfrm>
            <a:off x="3784345" y="10"/>
            <a:ext cx="3700129" cy="3428987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7ADD6713-98A2-3342-98DE-0CCE00573F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308" r="1" b="8563"/>
          <a:stretch/>
        </p:blipFill>
        <p:spPr>
          <a:xfrm>
            <a:off x="1" y="3428998"/>
            <a:ext cx="7479157" cy="3429001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61AE13-0CCD-981D-9075-F3AE779E1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960" y="640831"/>
            <a:ext cx="3613576" cy="157386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Cultural events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D32A1-3382-441A-9ABF-3A21795A837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63373" y="2117035"/>
            <a:ext cx="4516867" cy="3582015"/>
          </a:xfrm>
        </p:spPr>
        <p:txBody>
          <a:bodyPr>
            <a:normAutofit fontScale="92500"/>
          </a:bodyPr>
          <a:lstStyle/>
          <a:p>
            <a:pPr marL="514350" indent="-285750">
              <a:spcBef>
                <a:spcPts val="0"/>
              </a:spcBef>
            </a:pPr>
            <a:r>
              <a:rPr lang="en-US" sz="1900" dirty="0"/>
              <a:t>Optional Facebook group – </a:t>
            </a:r>
            <a:r>
              <a:rPr lang="en-US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Hungarian mentoring-</a:t>
            </a:r>
            <a:r>
              <a:rPr lang="en-US" sz="1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</a:t>
            </a:r>
            <a:endPara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71550" lvl="1" indent="-285750">
              <a:spcBef>
                <a:spcPts val="0"/>
              </a:spcBef>
            </a:pPr>
            <a:r>
              <a:rPr lang="en-US" sz="1900" dirty="0"/>
              <a:t>closed group</a:t>
            </a:r>
          </a:p>
          <a:p>
            <a:pPr marL="971550" lvl="1" indent="-285750">
              <a:spcBef>
                <a:spcPts val="0"/>
              </a:spcBef>
            </a:pPr>
            <a:r>
              <a:rPr lang="en-US" sz="1900" dirty="0"/>
              <a:t>Approval required to join</a:t>
            </a:r>
          </a:p>
          <a:p>
            <a:pPr marL="971550" lvl="1" indent="-285750">
              <a:spcBef>
                <a:spcPts val="0"/>
              </a:spcBef>
            </a:pPr>
            <a:r>
              <a:rPr lang="en-US" sz="1900" dirty="0"/>
              <a:t>Content: Hungary &amp; Hungarian culture, cultural events at university &amp; in town</a:t>
            </a:r>
            <a:br>
              <a:rPr lang="en-US" dirty="0"/>
            </a:br>
            <a:endParaRPr lang="en-US" dirty="0"/>
          </a:p>
          <a:p>
            <a:pPr marL="514350" indent="-285750">
              <a:spcBef>
                <a:spcPts val="0"/>
              </a:spcBef>
            </a:pPr>
            <a:r>
              <a:rPr lang="en-US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https://www.facebook.com/groups/hungarianmentoringsze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75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A9FB7553-CC30-4E3C-8D25-CC941C275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7E065C-E7F2-4936-AF00-329B0941A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4D672C2-7FB4-48A5-B1CF-E447B6487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C6AF9927-77AC-4DE8-A3DA-399989C3D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movie poster of a person and a child&#10;&#10;Description automatically generated">
            <a:extLst>
              <a:ext uri="{FF2B5EF4-FFF2-40B4-BE49-F238E27FC236}">
                <a16:creationId xmlns:a16="http://schemas.microsoft.com/office/drawing/2014/main" id="{FA418F9A-B36C-A9E9-A405-5EABDBBBE3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5" b="708"/>
          <a:stretch/>
        </p:blipFill>
        <p:spPr>
          <a:xfrm>
            <a:off x="20" y="10"/>
            <a:ext cx="2984090" cy="418772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10E4138-04CC-49F9-9154-680D5F0FAD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84113" y="-2"/>
            <a:ext cx="82296" cy="4197096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holding a bow and arrow&#10;&#10;Description automatically generated">
            <a:extLst>
              <a:ext uri="{FF2B5EF4-FFF2-40B4-BE49-F238E27FC236}">
                <a16:creationId xmlns:a16="http://schemas.microsoft.com/office/drawing/2014/main" id="{B46EAC83-004D-6B2F-BFCD-185BB64885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819"/>
          <a:stretch/>
        </p:blipFill>
        <p:spPr>
          <a:xfrm>
            <a:off x="3066409" y="10"/>
            <a:ext cx="2984113" cy="418772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AAFB5E6-1C84-433D-A3E3-569531FBC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40094" y="-2"/>
            <a:ext cx="82296" cy="4197096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oup of boys in a movie poster&#10;&#10;Description automatically generated">
            <a:extLst>
              <a:ext uri="{FF2B5EF4-FFF2-40B4-BE49-F238E27FC236}">
                <a16:creationId xmlns:a16="http://schemas.microsoft.com/office/drawing/2014/main" id="{C95C7C1E-7FC5-A0B7-D3A6-14829DA64F2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046" b="-3"/>
          <a:stretch/>
        </p:blipFill>
        <p:spPr>
          <a:xfrm>
            <a:off x="6122390" y="10"/>
            <a:ext cx="3013629" cy="418772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32D7831-EF2A-45A6-9F91-4704CDEE6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96075" y="-2"/>
            <a:ext cx="82296" cy="4197096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3CFBFA3-7264-4483-9501-BF0853A02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" y="4229100"/>
            <a:ext cx="12161520" cy="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3CE74C8D-85F0-4F1B-BE16-9393C0729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ontent Placeholder 4" descr="A person and person looking at each other&#10;&#10;Description automatically generated">
            <a:extLst>
              <a:ext uri="{FF2B5EF4-FFF2-40B4-BE49-F238E27FC236}">
                <a16:creationId xmlns:a16="http://schemas.microsoft.com/office/drawing/2014/main" id="{382F8E5E-A02C-D735-01D3-616874DFC8B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7"/>
          <a:srcRect t="2728"/>
          <a:stretch/>
        </p:blipFill>
        <p:spPr>
          <a:xfrm>
            <a:off x="9178370" y="10"/>
            <a:ext cx="3013629" cy="41877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18FADD-82EE-BE40-17F5-75E55A9A0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048" y="4437888"/>
            <a:ext cx="9899904" cy="11167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Hungarian film club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8E3210-E342-CA92-3EE3-E876BCBBD977}"/>
              </a:ext>
            </a:extLst>
          </p:cNvPr>
          <p:cNvSpPr txBox="1"/>
          <p:nvPr/>
        </p:nvSpPr>
        <p:spPr>
          <a:xfrm>
            <a:off x="839190" y="5659120"/>
            <a:ext cx="1056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See</a:t>
            </a:r>
            <a:r>
              <a:rPr lang="hu-HU" sz="2400" dirty="0"/>
              <a:t> previous film club events</a:t>
            </a:r>
            <a:r>
              <a:rPr lang="en-US" sz="2400" dirty="0"/>
              <a:t> here</a:t>
            </a:r>
            <a:r>
              <a:rPr lang="hu-HU" sz="2400" dirty="0"/>
              <a:t>: </a:t>
            </a:r>
            <a:r>
              <a:rPr lang="hu-HU" sz="2400" dirty="0">
                <a:solidFill>
                  <a:srgbClr val="0070C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https://nykk.sze.hu/magyar-filmklub-1</a:t>
            </a:r>
            <a:endParaRPr lang="en-CA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83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2">
            <a:extLst>
              <a:ext uri="{FF2B5EF4-FFF2-40B4-BE49-F238E27FC236}">
                <a16:creationId xmlns:a16="http://schemas.microsoft.com/office/drawing/2014/main" id="{6717B2CD-BA56-4EFA-A0EE-BF843E555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91A51ADE-02B6-4DA7-8898-788E5BFEF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3A26851E-4D81-4609-A753-2D3420092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2">
            <a:extLst>
              <a:ext uri="{FF2B5EF4-FFF2-40B4-BE49-F238E27FC236}">
                <a16:creationId xmlns:a16="http://schemas.microsoft.com/office/drawing/2014/main" id="{CEF01BEC-285B-425F-9168-F49D60DC9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oup of people in a forest&#10;&#10;Description automatically generated">
            <a:extLst>
              <a:ext uri="{FF2B5EF4-FFF2-40B4-BE49-F238E27FC236}">
                <a16:creationId xmlns:a16="http://schemas.microsoft.com/office/drawing/2014/main" id="{BD841D5B-465F-2BAF-9B25-F430C01F07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4954" b="4"/>
          <a:stretch/>
        </p:blipFill>
        <p:spPr>
          <a:xfrm rot="5400000">
            <a:off x="-1107" y="1109"/>
            <a:ext cx="3428998" cy="3426779"/>
          </a:xfrm>
          <a:prstGeom prst="rect">
            <a:avLst/>
          </a:prstGeom>
        </p:spPr>
      </p:pic>
      <p:pic>
        <p:nvPicPr>
          <p:cNvPr id="9" name="Picture 8" descr="A group of people standing on a hill looking at a body of water&#10;&#10;Description automatically generated">
            <a:extLst>
              <a:ext uri="{FF2B5EF4-FFF2-40B4-BE49-F238E27FC236}">
                <a16:creationId xmlns:a16="http://schemas.microsoft.com/office/drawing/2014/main" id="{68D3D648-C916-BB2A-5DC6-6F2FDA130C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90" r="5342" b="-2"/>
          <a:stretch/>
        </p:blipFill>
        <p:spPr>
          <a:xfrm>
            <a:off x="3497421" y="10"/>
            <a:ext cx="3484798" cy="3428988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A5DC0C77-2562-4247-9DB8-898C454AB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8089" y="0"/>
            <a:ext cx="81313" cy="3383280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EC16654-58D9-EC31-D7D6-5D9AFB615EA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4008" r="1" b="12353"/>
          <a:stretch/>
        </p:blipFill>
        <p:spPr>
          <a:xfrm>
            <a:off x="20" y="3429000"/>
            <a:ext cx="6975940" cy="3428998"/>
          </a:xfrm>
          <a:prstGeom prst="rect">
            <a:avLst/>
          </a:prstGeom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64837DD-CD66-4FB5-9B8C-40F180C07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1899" y="3428999"/>
            <a:ext cx="6931152" cy="1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5E5718B3-59F6-454B-8FFF-F33679DB14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AEFEB139-D4AA-4B75-AC21-81AEF02FD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077E88-C51E-BCEE-7F9F-608DFC294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9253" y="2453640"/>
            <a:ext cx="4511040" cy="148843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Hungarian club</a:t>
            </a:r>
            <a:br>
              <a:rPr lang="en-US" sz="4400" dirty="0"/>
            </a:br>
            <a:r>
              <a:rPr lang="en-US" sz="4400" dirty="0"/>
              <a:t>trips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167B67-8A5D-BAF1-B2F9-965B566B5C44}"/>
              </a:ext>
            </a:extLst>
          </p:cNvPr>
          <p:cNvSpPr txBox="1"/>
          <p:nvPr/>
        </p:nvSpPr>
        <p:spPr>
          <a:xfrm>
            <a:off x="7101840" y="4582160"/>
            <a:ext cx="4836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See previous trips here: </a:t>
            </a:r>
            <a:r>
              <a:rPr lang="en-US" sz="2400" dirty="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https://nykk.sze.hu/magyar-klub-1</a:t>
            </a:r>
            <a:endParaRPr lang="en-CA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365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2052095-6D4E-412C-BDAD-22612DA69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8606ADE0-AB1F-4565-8DAA-F90389572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 descr="A book with a heart shape&#10;&#10;Description automatically generated">
            <a:extLst>
              <a:ext uri="{FF2B5EF4-FFF2-40B4-BE49-F238E27FC236}">
                <a16:creationId xmlns:a16="http://schemas.microsoft.com/office/drawing/2014/main" id="{EBB8B26E-9F31-695B-D443-62B607432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5" y="1144694"/>
            <a:ext cx="6909479" cy="4577529"/>
          </a:xfrm>
          <a:prstGeom prst="roundRect">
            <a:avLst>
              <a:gd name="adj" fmla="val 298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77F438-9D32-4287-9708-0AC36FEBC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F60A75-A57B-4401-9340-68867C9C0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407" y="2642067"/>
            <a:ext cx="3352128" cy="15738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Sok</a:t>
            </a:r>
            <a:r>
              <a:rPr lang="en-US" dirty="0"/>
              <a:t> </a:t>
            </a:r>
            <a:r>
              <a:rPr lang="en-US" dirty="0" err="1"/>
              <a:t>sikert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72551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6D990026-26B5-4B90-9A11-B33DFBB23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21" r="7097" b="-1"/>
          <a:stretch/>
        </p:blipFill>
        <p:spPr>
          <a:xfrm>
            <a:off x="2" y="10"/>
            <a:ext cx="3426779" cy="3428988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Underwater view of the ocean&#10;&#10;Description automatically generated">
            <a:extLst>
              <a:ext uri="{FF2B5EF4-FFF2-40B4-BE49-F238E27FC236}">
                <a16:creationId xmlns:a16="http://schemas.microsoft.com/office/drawing/2014/main" id="{C1149547-F448-4A76-8E71-2CC55693CD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531" r="1" b="10044"/>
          <a:stretch/>
        </p:blipFill>
        <p:spPr>
          <a:xfrm>
            <a:off x="20" y="3429000"/>
            <a:ext cx="6975940" cy="3428998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05804E-1278-4E9B-8E07-5501D6A47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674" y="1358901"/>
            <a:ext cx="3172899" cy="27304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 </a:t>
            </a:r>
            <a:r>
              <a:rPr lang="en-US" sz="4800" dirty="0" err="1"/>
              <a:t>hungary</a:t>
            </a:r>
            <a:endParaRPr lang="en-US" sz="4800" dirty="0"/>
          </a:p>
        </p:txBody>
      </p:sp>
      <p:pic>
        <p:nvPicPr>
          <p:cNvPr id="9" name="Content Placeholder 8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5EBE9DA1-010A-4F67-BED6-7AC03A761A6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rcRect l="14317" r="16071" b="4"/>
          <a:stretch/>
        </p:blipFill>
        <p:spPr>
          <a:xfrm>
            <a:off x="3497421" y="10"/>
            <a:ext cx="3484798" cy="3428988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90092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bg2">
                <a:shade val="92000"/>
                <a:satMod val="140000"/>
                <a:lumMod val="11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A0F0AC6-A89F-416B-9FA4-48E664065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1AA009-40AD-4098-8AE7-680CA35C6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64672EB-02A8-48AB-BCFB-00B78DBA6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55A803-13A1-44E9-ACA9-889A5CC39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98" y="0"/>
            <a:ext cx="12192000" cy="685800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C82C52F-0333-430E-AF00-FA48A518A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286708"/>
          </a:xfrm>
          <a:prstGeom prst="rect">
            <a:avLst/>
          </a:prstGeom>
          <a:ln>
            <a:noFill/>
          </a:ln>
          <a:effectLst>
            <a:outerShdw blurRad="889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9CCFFE-A385-4D35-8504-960F050EF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69"/>
          <a:stretch/>
        </p:blipFill>
        <p:spPr>
          <a:xfrm>
            <a:off x="0" y="0"/>
            <a:ext cx="12192000" cy="1627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D41804-3572-46FD-8124-D3079B642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1" t="72447" r="32841"/>
          <a:stretch/>
        </p:blipFill>
        <p:spPr>
          <a:xfrm>
            <a:off x="6526134" y="3384053"/>
            <a:ext cx="2305206" cy="1889621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316A1D8-3445-4B94-B595-2285C05E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9" t="72447" r="62822"/>
          <a:stretch/>
        </p:blipFill>
        <p:spPr>
          <a:xfrm>
            <a:off x="5443064" y="3371019"/>
            <a:ext cx="1451918" cy="1889621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A7483C-C90B-453F-AB53-60D8FDE6D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5" t="47340"/>
          <a:stretch/>
        </p:blipFill>
        <p:spPr>
          <a:xfrm>
            <a:off x="8965579" y="1675248"/>
            <a:ext cx="3237619" cy="3611460"/>
          </a:xfrm>
          <a:custGeom>
            <a:avLst/>
            <a:gdLst>
              <a:gd name="connsiteX0" fmla="*/ 2237500 w 3237619"/>
              <a:gd name="connsiteY0" fmla="*/ 2921316 h 3611460"/>
              <a:gd name="connsiteX1" fmla="*/ 2237500 w 3237619"/>
              <a:gd name="connsiteY1" fmla="*/ 3598426 h 3611460"/>
              <a:gd name="connsiteX2" fmla="*/ 2563236 w 3237619"/>
              <a:gd name="connsiteY2" fmla="*/ 3598426 h 3611460"/>
              <a:gd name="connsiteX3" fmla="*/ 2563236 w 3237619"/>
              <a:gd name="connsiteY3" fmla="*/ 2921316 h 3611460"/>
              <a:gd name="connsiteX4" fmla="*/ 0 w 3237619"/>
              <a:gd name="connsiteY4" fmla="*/ 0 h 3611460"/>
              <a:gd name="connsiteX5" fmla="*/ 3237619 w 3237619"/>
              <a:gd name="connsiteY5" fmla="*/ 0 h 3611460"/>
              <a:gd name="connsiteX6" fmla="*/ 3237619 w 3237619"/>
              <a:gd name="connsiteY6" fmla="*/ 3611460 h 3611460"/>
              <a:gd name="connsiteX7" fmla="*/ 557562 w 3237619"/>
              <a:gd name="connsiteY7" fmla="*/ 3611460 h 3611460"/>
              <a:gd name="connsiteX8" fmla="*/ 557562 w 3237619"/>
              <a:gd name="connsiteY8" fmla="*/ 2822752 h 3611460"/>
              <a:gd name="connsiteX9" fmla="*/ 0 w 3237619"/>
              <a:gd name="connsiteY9" fmla="*/ 2822752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7619" h="3611460">
                <a:moveTo>
                  <a:pt x="2237500" y="2921316"/>
                </a:moveTo>
                <a:lnTo>
                  <a:pt x="2237500" y="3598426"/>
                </a:lnTo>
                <a:lnTo>
                  <a:pt x="2563236" y="3598426"/>
                </a:lnTo>
                <a:lnTo>
                  <a:pt x="2563236" y="2921316"/>
                </a:lnTo>
                <a:close/>
                <a:moveTo>
                  <a:pt x="0" y="0"/>
                </a:moveTo>
                <a:lnTo>
                  <a:pt x="3237619" y="0"/>
                </a:lnTo>
                <a:lnTo>
                  <a:pt x="3237619" y="3611460"/>
                </a:lnTo>
                <a:lnTo>
                  <a:pt x="557562" y="3611460"/>
                </a:lnTo>
                <a:lnTo>
                  <a:pt x="557562" y="2822752"/>
                </a:lnTo>
                <a:lnTo>
                  <a:pt x="0" y="28227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30C227-7DD3-4A40-9A3E-3C661F0D5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899" y="1500566"/>
            <a:ext cx="9336489" cy="18443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dirty="0"/>
              <a:t>Hungarian language and culture </a:t>
            </a:r>
            <a:r>
              <a:rPr lang="en-US" dirty="0"/>
              <a:t>course</a:t>
            </a:r>
          </a:p>
        </p:txBody>
      </p:sp>
    </p:spTree>
    <p:extLst>
      <p:ext uri="{BB962C8B-B14F-4D97-AF65-F5344CB8AC3E}">
        <p14:creationId xmlns:p14="http://schemas.microsoft.com/office/powerpoint/2010/main" val="3023616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2246BB-5282-4B7B-8AA8-486B580F1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186" y="1070205"/>
            <a:ext cx="3668137" cy="1072930"/>
          </a:xfrm>
          <a:prstGeom prst="roundRect">
            <a:avLst>
              <a:gd name="adj" fmla="val 5301"/>
            </a:avLst>
          </a:prstGeom>
          <a:ln w="8255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Picture 9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98C308F9-D64B-4B18-A8CC-3EF98E940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061" y="2593160"/>
            <a:ext cx="2504386" cy="1671678"/>
          </a:xfrm>
          <a:prstGeom prst="roundRect">
            <a:avLst>
              <a:gd name="adj" fmla="val 5301"/>
            </a:avLst>
          </a:prstGeom>
          <a:ln w="82550" cap="sq">
            <a:noFill/>
            <a:miter lim="800000"/>
          </a:ln>
          <a:effectLst/>
        </p:spPr>
      </p:pic>
      <p:pic>
        <p:nvPicPr>
          <p:cNvPr id="7" name="Picture 6" descr="A stop sign&#10;&#10;Description automatically generated">
            <a:extLst>
              <a:ext uri="{FF2B5EF4-FFF2-40B4-BE49-F238E27FC236}">
                <a16:creationId xmlns:a16="http://schemas.microsoft.com/office/drawing/2014/main" id="{562B5D9E-859D-42AA-A6C2-49A70CD93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027" y="4402819"/>
            <a:ext cx="2740455" cy="1671678"/>
          </a:xfrm>
          <a:prstGeom prst="roundRect">
            <a:avLst>
              <a:gd name="adj" fmla="val 5301"/>
            </a:avLst>
          </a:prstGeom>
          <a:ln w="82550" cap="sq">
            <a:noFill/>
            <a:miter lim="800000"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D1693E-1C23-4F25-B6C6-CB0BB80BC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5040" y="618517"/>
            <a:ext cx="6878320" cy="1596177"/>
          </a:xfrm>
        </p:spPr>
        <p:txBody>
          <a:bodyPr>
            <a:normAutofit/>
          </a:bodyPr>
          <a:lstStyle/>
          <a:p>
            <a:r>
              <a:rPr lang="en-US" dirty="0"/>
              <a:t>learning </a:t>
            </a:r>
            <a:br>
              <a:rPr lang="en-US" dirty="0"/>
            </a:br>
            <a:r>
              <a:rPr lang="en-US" dirty="0"/>
              <a:t>a new language…</a:t>
            </a:r>
            <a:endParaRPr lang="en-CA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5CED8C1-51CB-454C-A85D-F2FA9B66EF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52812" y="2783170"/>
            <a:ext cx="5855415" cy="2963336"/>
          </a:xfrm>
        </p:spPr>
        <p:txBody>
          <a:bodyPr>
            <a:normAutofit/>
          </a:bodyPr>
          <a:lstStyle/>
          <a:p>
            <a:r>
              <a:rPr lang="en-US" dirty="0"/>
              <a:t>Attitude determines outcome</a:t>
            </a:r>
          </a:p>
          <a:p>
            <a:r>
              <a:rPr lang="en-US" dirty="0"/>
              <a:t>Language learning strategies – 4 skills</a:t>
            </a:r>
          </a:p>
        </p:txBody>
      </p:sp>
    </p:spTree>
    <p:extLst>
      <p:ext uri="{BB962C8B-B14F-4D97-AF65-F5344CB8AC3E}">
        <p14:creationId xmlns:p14="http://schemas.microsoft.com/office/powerpoint/2010/main" val="282044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B4137-D9A6-99C8-8A0C-4ECE605EA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en-US" dirty="0"/>
              <a:t>Teaching methods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70250-77E0-AF6D-7AF2-0FB8FFFE8E8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2717" y="2047053"/>
            <a:ext cx="6096626" cy="3424107"/>
          </a:xfrm>
        </p:spPr>
        <p:txBody>
          <a:bodyPr>
            <a:normAutofit/>
          </a:bodyPr>
          <a:lstStyle/>
          <a:p>
            <a:r>
              <a:rPr lang="en-CA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Classroom teaching promotes…</a:t>
            </a:r>
            <a:endParaRPr lang="en-CA" dirty="0"/>
          </a:p>
          <a:p>
            <a:pPr lvl="1"/>
            <a:r>
              <a:rPr lang="en-CA" dirty="0"/>
              <a:t>Flexible learning environment</a:t>
            </a:r>
          </a:p>
          <a:p>
            <a:pPr lvl="1"/>
            <a:r>
              <a:rPr lang="en-CA" dirty="0"/>
              <a:t>Student-centered learning</a:t>
            </a:r>
          </a:p>
          <a:p>
            <a:pPr lvl="1"/>
            <a:r>
              <a:rPr lang="en-CA" dirty="0"/>
              <a:t>Online &amp; digital teaching materials</a:t>
            </a:r>
          </a:p>
          <a:p>
            <a:pPr lvl="1"/>
            <a:r>
              <a:rPr lang="en-CA" dirty="0"/>
              <a:t>Lots of practice in class</a:t>
            </a:r>
          </a:p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Project-based teaching &amp; learning</a:t>
            </a:r>
          </a:p>
          <a:p>
            <a:pPr lvl="1"/>
            <a:r>
              <a:rPr lang="en-US" dirty="0"/>
              <a:t>Collaborative learning</a:t>
            </a:r>
          </a:p>
          <a:p>
            <a:pPr lvl="1"/>
            <a:r>
              <a:rPr lang="en-US" dirty="0"/>
              <a:t>creative mini projects</a:t>
            </a:r>
          </a:p>
        </p:txBody>
      </p:sp>
      <p:pic>
        <p:nvPicPr>
          <p:cNvPr id="5" name="Picture 4" descr="A group of children sitting at a table&#10;&#10;Description automatically generated">
            <a:extLst>
              <a:ext uri="{FF2B5EF4-FFF2-40B4-BE49-F238E27FC236}">
                <a16:creationId xmlns:a16="http://schemas.microsoft.com/office/drawing/2014/main" id="{2840525C-EFDB-F9BA-C448-8AC1CA5182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082" b="1922"/>
          <a:stretch/>
        </p:blipFill>
        <p:spPr>
          <a:xfrm>
            <a:off x="7349743" y="2047052"/>
            <a:ext cx="4076495" cy="3424107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57963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1B1FB5C-02AC-4A11-9B9E-D6FAE4AA1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3F72C88A-0506-4B12-8C66-DC9535260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ook cover with text and images&#10;&#10;Description automatically generated">
            <a:extLst>
              <a:ext uri="{FF2B5EF4-FFF2-40B4-BE49-F238E27FC236}">
                <a16:creationId xmlns:a16="http://schemas.microsoft.com/office/drawing/2014/main" id="{8B4953CB-13BD-09AB-9D98-27992D16D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445" y="1719913"/>
            <a:ext cx="3427091" cy="3427091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8C338B-9565-4F98-872C-2008B624B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9579F3-80FB-44CB-AB07-2D3CEAD62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40831"/>
            <a:ext cx="6564205" cy="1573863"/>
          </a:xfrm>
        </p:spPr>
        <p:txBody>
          <a:bodyPr>
            <a:normAutofit/>
          </a:bodyPr>
          <a:lstStyle/>
          <a:p>
            <a:r>
              <a:rPr lang="en-US" dirty="0"/>
              <a:t>Textbook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A5A16-26C8-40CF-AB9D-86866E799EF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6564207" cy="3881309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CA" sz="1600" dirty="0" err="1"/>
              <a:t>Szita</a:t>
            </a:r>
            <a:r>
              <a:rPr lang="en-CA" sz="1600" dirty="0"/>
              <a:t> </a:t>
            </a:r>
            <a:r>
              <a:rPr lang="en-CA" sz="1600" dirty="0" err="1"/>
              <a:t>Szilvia</a:t>
            </a:r>
            <a:r>
              <a:rPr lang="en-CA" sz="1600" dirty="0"/>
              <a:t>, </a:t>
            </a:r>
            <a:r>
              <a:rPr lang="en-CA" sz="1600" dirty="0" err="1"/>
              <a:t>Pelcz</a:t>
            </a:r>
            <a:r>
              <a:rPr lang="en-CA" sz="1600" dirty="0"/>
              <a:t> Katalin: </a:t>
            </a:r>
            <a:r>
              <a:rPr lang="en-CA" sz="1600" b="1" i="1" dirty="0" err="1"/>
              <a:t>MagyarOK</a:t>
            </a:r>
            <a:r>
              <a:rPr lang="hu-HU" sz="1600" b="1" i="1" dirty="0"/>
              <a:t> A1 KOmpakt</a:t>
            </a:r>
            <a:r>
              <a:rPr lang="en-CA" sz="1600" b="1" i="1" dirty="0"/>
              <a:t>, Magyar </a:t>
            </a:r>
            <a:r>
              <a:rPr lang="en-CA" sz="1600" b="1" i="1" dirty="0" err="1"/>
              <a:t>Nyelvkönyv</a:t>
            </a:r>
            <a:r>
              <a:rPr lang="en-CA" sz="1600" dirty="0"/>
              <a:t>. </a:t>
            </a:r>
            <a:r>
              <a:rPr lang="en-CA" sz="1600" dirty="0" err="1"/>
              <a:t>Pécs</a:t>
            </a:r>
            <a:r>
              <a:rPr lang="en-CA" sz="1600" dirty="0"/>
              <a:t>: </a:t>
            </a:r>
            <a:r>
              <a:rPr lang="en-CA" sz="1600" dirty="0" err="1"/>
              <a:t>Pécsi</a:t>
            </a:r>
            <a:r>
              <a:rPr lang="en-CA" sz="1600" dirty="0"/>
              <a:t> </a:t>
            </a:r>
            <a:r>
              <a:rPr lang="en-CA" sz="1600" dirty="0" err="1"/>
              <a:t>Tudományegyetem</a:t>
            </a:r>
            <a:r>
              <a:rPr lang="en-CA" sz="1600" dirty="0"/>
              <a:t>, 20</a:t>
            </a:r>
            <a:r>
              <a:rPr lang="hu-HU" sz="1600" dirty="0"/>
              <a:t>22</a:t>
            </a:r>
            <a:r>
              <a:rPr lang="en-CA" sz="1600" dirty="0"/>
              <a:t>. </a:t>
            </a:r>
          </a:p>
          <a:p>
            <a:pPr marL="0" indent="0">
              <a:lnSpc>
                <a:spcPct val="110000"/>
              </a:lnSpc>
              <a:buNone/>
            </a:pPr>
            <a:endParaRPr lang="hu-HU" sz="1600" dirty="0"/>
          </a:p>
          <a:p>
            <a:pPr>
              <a:lnSpc>
                <a:spcPct val="110000"/>
              </a:lnSpc>
            </a:pPr>
            <a:r>
              <a:rPr lang="hu-HU" sz="1600" dirty="0"/>
              <a:t>text</a:t>
            </a:r>
            <a:r>
              <a:rPr lang="en-CA" sz="1600" dirty="0"/>
              <a:t>book </a:t>
            </a:r>
            <a:r>
              <a:rPr lang="en-US" sz="1600" dirty="0"/>
              <a:t>&amp;</a:t>
            </a:r>
            <a:r>
              <a:rPr lang="hu-HU" sz="1600" dirty="0"/>
              <a:t> exercise book </a:t>
            </a:r>
            <a:r>
              <a:rPr lang="en-CA" sz="1600" dirty="0"/>
              <a:t>with online resources</a:t>
            </a:r>
            <a:r>
              <a:rPr lang="hu-HU" sz="1600" dirty="0"/>
              <a:t> </a:t>
            </a:r>
            <a:r>
              <a:rPr lang="en-CA" sz="1600" dirty="0"/>
              <a:t> </a:t>
            </a:r>
          </a:p>
          <a:p>
            <a:pPr>
              <a:lnSpc>
                <a:spcPct val="110000"/>
              </a:lnSpc>
            </a:pPr>
            <a:r>
              <a:rPr lang="en-CA" sz="1600" dirty="0"/>
              <a:t>covered in TWO TERMS</a:t>
            </a:r>
          </a:p>
          <a:p>
            <a:pPr>
              <a:lnSpc>
                <a:spcPct val="110000"/>
              </a:lnSpc>
            </a:pPr>
            <a:r>
              <a:rPr lang="en-CA" sz="1600" dirty="0"/>
              <a:t>Available </a:t>
            </a:r>
          </a:p>
          <a:p>
            <a:pPr lvl="1">
              <a:lnSpc>
                <a:spcPct val="110000"/>
              </a:lnSpc>
            </a:pPr>
            <a:r>
              <a:rPr lang="en-CA" sz="1400" dirty="0"/>
              <a:t>University Bookstore for purchase </a:t>
            </a:r>
          </a:p>
          <a:p>
            <a:pPr lvl="1">
              <a:lnSpc>
                <a:spcPct val="110000"/>
              </a:lnSpc>
            </a:pPr>
            <a:r>
              <a:rPr lang="en-CA" sz="1400" dirty="0"/>
              <a:t>University Library for rent  </a:t>
            </a:r>
          </a:p>
          <a:p>
            <a:pPr lvl="1">
              <a:lnSpc>
                <a:spcPct val="110000"/>
              </a:lnSpc>
            </a:pPr>
            <a:r>
              <a:rPr lang="en-CA" sz="1400" dirty="0"/>
              <a:t>course page on </a:t>
            </a:r>
            <a:r>
              <a:rPr lang="en-CA" sz="1400" dirty="0" err="1"/>
              <a:t>szelearning</a:t>
            </a:r>
            <a:r>
              <a:rPr lang="en-CA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1448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1B1FB5C-02AC-4A11-9B9E-D6FAE4AA1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F72C88A-0506-4B12-8C66-DC9535260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red exclamation mark with black text&#10;&#10;AI-generated content may be incorrect.">
            <a:extLst>
              <a:ext uri="{FF2B5EF4-FFF2-40B4-BE49-F238E27FC236}">
                <a16:creationId xmlns:a16="http://schemas.microsoft.com/office/drawing/2014/main" id="{BA8D4068-7E96-CE65-752F-6EB0230D3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5304" y="618517"/>
            <a:ext cx="2519373" cy="5629884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8C338B-9565-4F98-872C-2008B624B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8F5E1-972C-3612-6DB4-A1AEE6CB5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323" y="609599"/>
            <a:ext cx="6564205" cy="1002912"/>
          </a:xfrm>
        </p:spPr>
        <p:txBody>
          <a:bodyPr>
            <a:normAutofit/>
          </a:bodyPr>
          <a:lstStyle/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</a:t>
            </a:r>
            <a:r>
              <a:rPr lang="en-US" dirty="0"/>
              <a:t> course f</a:t>
            </a:r>
            <a:r>
              <a:rPr lang="hu-HU" dirty="0"/>
              <a:t>eatures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3EA35-EF53-6132-28F3-C7512ED272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7840" y="1894114"/>
            <a:ext cx="7775303" cy="435428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800" dirty="0"/>
              <a:t>4 lessons per week (2×90 minutes) – taught by one instructor per group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Maximum 15–20 students per group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2 credits – counted beyond the mandatory 180/210 credits required for graduation</a:t>
            </a:r>
          </a:p>
          <a:p>
            <a:pPr>
              <a:lnSpc>
                <a:spcPct val="110000"/>
              </a:lnSpc>
            </a:pPr>
            <a:r>
              <a:rPr lang="en-US" sz="1800" b="1" dirty="0"/>
              <a:t>Mandatory: </a:t>
            </a:r>
            <a:r>
              <a:rPr lang="en-US" sz="1800" dirty="0"/>
              <a:t>For </a:t>
            </a:r>
            <a:r>
              <a:rPr lang="en-US" sz="1800" b="1" i="1" dirty="0"/>
              <a:t>international students with Stipendium </a:t>
            </a:r>
            <a:r>
              <a:rPr lang="en-US" sz="1800" b="1" i="1" dirty="0" err="1"/>
              <a:t>Hungaricum</a:t>
            </a:r>
            <a:r>
              <a:rPr lang="en-US" sz="1800" b="1" i="1" dirty="0"/>
              <a:t>, Christian youth, and Diaspora scholarships</a:t>
            </a:r>
          </a:p>
          <a:p>
            <a:pPr>
              <a:lnSpc>
                <a:spcPct val="110000"/>
              </a:lnSpc>
            </a:pPr>
            <a:r>
              <a:rPr lang="en-US" sz="1800" b="1" dirty="0"/>
              <a:t>Optional:</a:t>
            </a:r>
            <a:r>
              <a:rPr lang="en-US" sz="1800" dirty="0"/>
              <a:t> For self-funded international students or those in dual-degree programs — they are </a:t>
            </a:r>
            <a:r>
              <a:rPr lang="en-US" sz="1800" i="1" u="sng" dirty="0"/>
              <a:t>not</a:t>
            </a:r>
            <a:r>
              <a:rPr lang="en-US" sz="1800" i="1" dirty="0"/>
              <a:t> required </a:t>
            </a:r>
            <a:r>
              <a:rPr lang="en-US" sz="1800" dirty="0"/>
              <a:t>to enroll in or complete the course</a:t>
            </a:r>
          </a:p>
          <a:p>
            <a:pPr>
              <a:lnSpc>
                <a:spcPct val="110000"/>
              </a:lnSpc>
            </a:pPr>
            <a:r>
              <a:rPr lang="en-US" sz="1800" b="1" dirty="0"/>
              <a:t>Assessment:</a:t>
            </a:r>
            <a:r>
              <a:rPr lang="en-US" sz="1800" dirty="0"/>
              <a:t> on-going evaluation, </a:t>
            </a:r>
            <a:r>
              <a:rPr lang="en-US" sz="1800" b="1" dirty="0"/>
              <a:t>5-point grading system </a:t>
            </a:r>
            <a:r>
              <a:rPr lang="en-US" sz="1800" dirty="0"/>
              <a:t>with oral and written final assignments at the end of each semester</a:t>
            </a:r>
          </a:p>
          <a:p>
            <a:pPr>
              <a:lnSpc>
                <a:spcPct val="110000"/>
              </a:lnSpc>
            </a:pP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3318193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FBC03EB-862D-4D76-86C8-D46EA6870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BF5AF27D-8968-4026-A0D7-F3C1095D8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uzzle pieces connected to each other&#10;&#10;AI-generated content may be incorrect.">
            <a:extLst>
              <a:ext uri="{FF2B5EF4-FFF2-40B4-BE49-F238E27FC236}">
                <a16:creationId xmlns:a16="http://schemas.microsoft.com/office/drawing/2014/main" id="{C8CE833E-E76E-E482-42B6-6B01ECBB1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53" y="1885226"/>
            <a:ext cx="3995592" cy="4172942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C00582-EE13-4000-838D-ABBF1D2B4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D53BB-27F7-47B2-9FB4-5583D28F687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82520" y="2367092"/>
            <a:ext cx="5855415" cy="3847444"/>
          </a:xfrm>
        </p:spPr>
        <p:txBody>
          <a:bodyPr>
            <a:normAutofit/>
          </a:bodyPr>
          <a:lstStyle/>
          <a:p>
            <a:r>
              <a:rPr lang="en-US" dirty="0"/>
              <a:t>Pre-requisite for advancing to next term: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instructor’s signature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grade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Criteria for obtaining the signature:</a:t>
            </a:r>
            <a:endParaRPr lang="hu-H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dirty="0"/>
              <a:t>Mandatory class attendance</a:t>
            </a:r>
          </a:p>
          <a:p>
            <a:pPr lvl="1"/>
            <a:r>
              <a:rPr lang="en-US" dirty="0"/>
              <a:t>minimum 60% </a:t>
            </a:r>
            <a:r>
              <a:rPr lang="hu-HU" dirty="0"/>
              <a:t>o</a:t>
            </a:r>
            <a:r>
              <a:rPr lang="en-US" dirty="0"/>
              <a:t>f accumulated results in classwork</a:t>
            </a:r>
            <a:endParaRPr lang="en-CA" dirty="0"/>
          </a:p>
          <a:p>
            <a:r>
              <a:rPr lang="hu-H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Criterion for passing the course:</a:t>
            </a:r>
          </a:p>
          <a:p>
            <a:pPr lvl="1"/>
            <a:r>
              <a:rPr lang="en-US" b="1" dirty="0"/>
              <a:t>60% or higher</a:t>
            </a:r>
            <a:r>
              <a:rPr lang="hu-HU" b="1" dirty="0"/>
              <a:t> </a:t>
            </a:r>
            <a:r>
              <a:rPr lang="hu-HU" dirty="0"/>
              <a:t>in classwork results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4BE5C-39D6-48F9-AD7A-DE95982C4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520" y="618517"/>
            <a:ext cx="5855416" cy="1596177"/>
          </a:xfrm>
        </p:spPr>
        <p:txBody>
          <a:bodyPr>
            <a:normAutofit/>
          </a:bodyPr>
          <a:lstStyle/>
          <a:p>
            <a:r>
              <a:rPr lang="en-US" dirty="0"/>
              <a:t>assessment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32925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337B42-359C-4B0E-4470-D0F6DCDED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FBC03EB-862D-4D76-86C8-D46EA6870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F5AF27D-8968-4026-A0D7-F3C1095D8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aper with a pen and calculator on a green surface&#10;&#10;AI-generated content may be incorrect.">
            <a:extLst>
              <a:ext uri="{FF2B5EF4-FFF2-40B4-BE49-F238E27FC236}">
                <a16:creationId xmlns:a16="http://schemas.microsoft.com/office/drawing/2014/main" id="{05A6D362-D134-3F1A-5267-E9DE0BE1A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44" y="3021408"/>
            <a:ext cx="3995592" cy="1907895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C00582-EE13-4000-838D-ABBF1D2B4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B74177D-E564-029E-3DC8-1E681B07D0CC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790215326"/>
              </p:ext>
            </p:extLst>
          </p:nvPr>
        </p:nvGraphicFramePr>
        <p:xfrm>
          <a:off x="5140960" y="2080358"/>
          <a:ext cx="5659120" cy="38509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9560">
                  <a:extLst>
                    <a:ext uri="{9D8B030D-6E8A-4147-A177-3AD203B41FA5}">
                      <a16:colId xmlns:a16="http://schemas.microsoft.com/office/drawing/2014/main" val="1278451709"/>
                    </a:ext>
                  </a:extLst>
                </a:gridCol>
                <a:gridCol w="2829560">
                  <a:extLst>
                    <a:ext uri="{9D8B030D-6E8A-4147-A177-3AD203B41FA5}">
                      <a16:colId xmlns:a16="http://schemas.microsoft.com/office/drawing/2014/main" val="265882554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Overall Grading Scheme Used in the Course</a:t>
                      </a:r>
                    </a:p>
                    <a:p>
                      <a:pPr algn="ctr"/>
                      <a:endParaRPr lang="en-CA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967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90% - 100% 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(excellent)</a:t>
                      </a:r>
                    </a:p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891051"/>
                  </a:ext>
                </a:extLst>
              </a:tr>
              <a:tr h="589597">
                <a:tc>
                  <a:txBody>
                    <a:bodyPr/>
                    <a:lstStyle/>
                    <a:p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80% - 89% 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(good)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9528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70% - 79% 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(average)</a:t>
                      </a:r>
                    </a:p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260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- 69% 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(satisfactory)</a:t>
                      </a:r>
                    </a:p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221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59% or lower 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(unsatisfactory)</a:t>
                      </a:r>
                    </a:p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135338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C01607C-593E-5614-73A0-1A8885D79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1740" y="626421"/>
            <a:ext cx="7338096" cy="1253180"/>
          </a:xfrm>
        </p:spPr>
        <p:txBody>
          <a:bodyPr>
            <a:normAutofit/>
          </a:bodyPr>
          <a:lstStyle/>
          <a:p>
            <a:r>
              <a:rPr lang="en-US" dirty="0"/>
              <a:t>Evaluation &amp; Grading system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86139255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414</TotalTime>
  <Words>444</Words>
  <Application>Microsoft Office PowerPoint</Application>
  <PresentationFormat>Szélesvásznú</PresentationFormat>
  <Paragraphs>77</Paragraphs>
  <Slides>16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19" baseType="lpstr">
      <vt:lpstr>Arial</vt:lpstr>
      <vt:lpstr>Tw Cen MT</vt:lpstr>
      <vt:lpstr>Droplet</vt:lpstr>
      <vt:lpstr>Hungarian Language &amp; Culture</vt:lpstr>
      <vt:lpstr> hungary</vt:lpstr>
      <vt:lpstr>Hungarian language and culture course</vt:lpstr>
      <vt:lpstr>learning  a new language…</vt:lpstr>
      <vt:lpstr>Teaching methods</vt:lpstr>
      <vt:lpstr>Textbook</vt:lpstr>
      <vt:lpstr>New course features</vt:lpstr>
      <vt:lpstr>assessment</vt:lpstr>
      <vt:lpstr>Evaluation &amp; Grading system</vt:lpstr>
      <vt:lpstr>Extra-curricular activities</vt:lpstr>
      <vt:lpstr>Extra-curricular activities</vt:lpstr>
      <vt:lpstr>Cultural &amp; social events</vt:lpstr>
      <vt:lpstr>Cultural events</vt:lpstr>
      <vt:lpstr>Hungarian film club</vt:lpstr>
      <vt:lpstr>Hungarian club trips</vt:lpstr>
      <vt:lpstr>Sok sikert!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Hungarian Language &amp; Culture</dc:title>
  <dc:creator>Emese Bukor</dc:creator>
  <cp:lastModifiedBy>Páliné Nyiri Sylvia Kinga</cp:lastModifiedBy>
  <cp:revision>32</cp:revision>
  <dcterms:created xsi:type="dcterms:W3CDTF">2019-09-06T14:37:18Z</dcterms:created>
  <dcterms:modified xsi:type="dcterms:W3CDTF">2025-08-01T12:20:22Z</dcterms:modified>
</cp:coreProperties>
</file>